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8" r:id="rId4"/>
    <p:sldId id="269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70" r:id="rId13"/>
    <p:sldId id="261" r:id="rId14"/>
  </p:sldIdLst>
  <p:sldSz cx="18288000" cy="10287000"/>
  <p:notesSz cx="6858000" cy="9144000"/>
  <p:embeddedFontLst>
    <p:embeddedFont>
      <p:font typeface="Algerian" panose="04020705040A02060702" pitchFamily="82" charset="0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Cambria" panose="02040503050406030204" pitchFamily="18" charset="0"/>
      <p:regular r:id="rId20"/>
      <p:bold r:id="rId21"/>
      <p:italic r:id="rId22"/>
      <p:boldItalic r:id="rId23"/>
    </p:embeddedFont>
    <p:embeddedFont>
      <p:font typeface="Eastman Alt Pack" panose="020B0604020202020204" charset="0"/>
      <p:regular r:id="rId24"/>
    </p:embeddedFont>
    <p:embeddedFont>
      <p:font typeface="Eastman Alt Pack Bold" panose="020B0604020202020204" charset="0"/>
      <p:regular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75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2.sv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2.sv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2.sv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2.sv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2.sv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2.sv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2.sv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2.sv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2.sv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2.sv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87597" y="2303530"/>
            <a:ext cx="7315200" cy="2350008"/>
          </a:xfrm>
          <a:custGeom>
            <a:avLst/>
            <a:gdLst/>
            <a:ahLst/>
            <a:cxnLst/>
            <a:rect l="l" t="t" r="r" b="b"/>
            <a:pathLst>
              <a:path w="7315200" h="2350008">
                <a:moveTo>
                  <a:pt x="0" y="0"/>
                </a:moveTo>
                <a:lnTo>
                  <a:pt x="7315200" y="0"/>
                </a:lnTo>
                <a:lnTo>
                  <a:pt x="7315200" y="2350008"/>
                </a:lnTo>
                <a:lnTo>
                  <a:pt x="0" y="235000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573560" flipH="1">
            <a:off x="11177786" y="2686227"/>
            <a:ext cx="7315200" cy="2962656"/>
          </a:xfrm>
          <a:custGeom>
            <a:avLst/>
            <a:gdLst/>
            <a:ahLst/>
            <a:cxnLst/>
            <a:rect l="l" t="t" r="r" b="b"/>
            <a:pathLst>
              <a:path w="7315200" h="2962656">
                <a:moveTo>
                  <a:pt x="7315200" y="0"/>
                </a:moveTo>
                <a:lnTo>
                  <a:pt x="0" y="0"/>
                </a:lnTo>
                <a:lnTo>
                  <a:pt x="0" y="2962656"/>
                </a:lnTo>
                <a:lnTo>
                  <a:pt x="7315200" y="2962656"/>
                </a:lnTo>
                <a:lnTo>
                  <a:pt x="731520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578269" y="3071349"/>
            <a:ext cx="8872090" cy="3164379"/>
          </a:xfrm>
          <a:custGeom>
            <a:avLst/>
            <a:gdLst/>
            <a:ahLst/>
            <a:cxnLst/>
            <a:rect l="l" t="t" r="r" b="b"/>
            <a:pathLst>
              <a:path w="8872090" h="3164379">
                <a:moveTo>
                  <a:pt x="0" y="0"/>
                </a:moveTo>
                <a:lnTo>
                  <a:pt x="8872090" y="0"/>
                </a:lnTo>
                <a:lnTo>
                  <a:pt x="8872090" y="3164379"/>
                </a:lnTo>
                <a:lnTo>
                  <a:pt x="0" y="316437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9526447" y="2877387"/>
            <a:ext cx="9415910" cy="3358341"/>
          </a:xfrm>
          <a:custGeom>
            <a:avLst/>
            <a:gdLst/>
            <a:ahLst/>
            <a:cxnLst/>
            <a:rect l="l" t="t" r="r" b="b"/>
            <a:pathLst>
              <a:path w="9415910" h="3358341">
                <a:moveTo>
                  <a:pt x="9415910" y="0"/>
                </a:moveTo>
                <a:lnTo>
                  <a:pt x="0" y="0"/>
                </a:lnTo>
                <a:lnTo>
                  <a:pt x="0" y="3358341"/>
                </a:lnTo>
                <a:lnTo>
                  <a:pt x="9415910" y="3358341"/>
                </a:lnTo>
                <a:lnTo>
                  <a:pt x="941591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5953959" y="747463"/>
            <a:ext cx="6380082" cy="6380082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8"/>
              <a:stretch>
                <a:fillRect t="-220" b="-220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3339338" y="7100261"/>
            <a:ext cx="11592744" cy="2918706"/>
            <a:chOff x="0" y="0"/>
            <a:chExt cx="3053233" cy="76871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53233" cy="768713"/>
            </a:xfrm>
            <a:custGeom>
              <a:avLst/>
              <a:gdLst/>
              <a:ahLst/>
              <a:cxnLst/>
              <a:rect l="l" t="t" r="r" b="b"/>
              <a:pathLst>
                <a:path w="3053233" h="768713">
                  <a:moveTo>
                    <a:pt x="34059" y="0"/>
                  </a:moveTo>
                  <a:lnTo>
                    <a:pt x="3019174" y="0"/>
                  </a:lnTo>
                  <a:cubicBezTo>
                    <a:pt x="3037984" y="0"/>
                    <a:pt x="3053233" y="15249"/>
                    <a:pt x="3053233" y="34059"/>
                  </a:cubicBezTo>
                  <a:lnTo>
                    <a:pt x="3053233" y="734654"/>
                  </a:lnTo>
                  <a:cubicBezTo>
                    <a:pt x="3053233" y="753464"/>
                    <a:pt x="3037984" y="768713"/>
                    <a:pt x="3019174" y="768713"/>
                  </a:cubicBezTo>
                  <a:lnTo>
                    <a:pt x="34059" y="768713"/>
                  </a:lnTo>
                  <a:cubicBezTo>
                    <a:pt x="25026" y="768713"/>
                    <a:pt x="16363" y="765124"/>
                    <a:pt x="9976" y="758737"/>
                  </a:cubicBezTo>
                  <a:cubicBezTo>
                    <a:pt x="3588" y="752350"/>
                    <a:pt x="0" y="743687"/>
                    <a:pt x="0" y="734654"/>
                  </a:cubicBezTo>
                  <a:lnTo>
                    <a:pt x="0" y="34059"/>
                  </a:lnTo>
                  <a:cubicBezTo>
                    <a:pt x="0" y="15249"/>
                    <a:pt x="15249" y="0"/>
                    <a:pt x="3405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noFill/>
              <a:prstDash val="solid"/>
              <a:round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3053233" cy="816338"/>
            </a:xfrm>
            <a:prstGeom prst="rect">
              <a:avLst/>
            </a:prstGeom>
            <a:ln>
              <a:noFill/>
            </a:ln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F2BE976-9F18-4546-BB28-6F06FBE5549E}"/>
              </a:ext>
            </a:extLst>
          </p:cNvPr>
          <p:cNvSpPr txBox="1"/>
          <p:nvPr/>
        </p:nvSpPr>
        <p:spPr>
          <a:xfrm>
            <a:off x="3632616" y="7308371"/>
            <a:ext cx="1134375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«Профилактика </a:t>
            </a:r>
            <a:r>
              <a:rPr lang="ru-RU" sz="6600" b="1" i="1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выгорания педагога»</a:t>
            </a:r>
            <a:endParaRPr lang="ru-RU" sz="6600" b="1" i="1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6842" y="-1130971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0" y="0"/>
                </a:moveTo>
                <a:lnTo>
                  <a:pt x="7168262" y="0"/>
                </a:lnTo>
                <a:lnTo>
                  <a:pt x="7168262" y="2302804"/>
                </a:lnTo>
                <a:lnTo>
                  <a:pt x="0" y="23028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0" y="0"/>
                </a:moveTo>
                <a:lnTo>
                  <a:pt x="8693879" y="0"/>
                </a:lnTo>
                <a:lnTo>
                  <a:pt x="8693879" y="3100817"/>
                </a:lnTo>
                <a:lnTo>
                  <a:pt x="0" y="310081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0906582" y="-917924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7168261" y="0"/>
                </a:moveTo>
                <a:lnTo>
                  <a:pt x="0" y="0"/>
                </a:lnTo>
                <a:lnTo>
                  <a:pt x="0" y="2302804"/>
                </a:lnTo>
                <a:lnTo>
                  <a:pt x="7168261" y="2302804"/>
                </a:lnTo>
                <a:lnTo>
                  <a:pt x="716826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9594121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8693879" y="0"/>
                </a:moveTo>
                <a:lnTo>
                  <a:pt x="0" y="0"/>
                </a:lnTo>
                <a:lnTo>
                  <a:pt x="0" y="3100817"/>
                </a:lnTo>
                <a:lnTo>
                  <a:pt x="8693879" y="3100817"/>
                </a:lnTo>
                <a:lnTo>
                  <a:pt x="869387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7941533" y="0"/>
            <a:ext cx="2374498" cy="2374498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 t="-220" b="-220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14108454" y="6233522"/>
            <a:ext cx="4450437" cy="4114800"/>
          </a:xfrm>
          <a:custGeom>
            <a:avLst/>
            <a:gdLst/>
            <a:ahLst/>
            <a:cxnLst/>
            <a:rect l="l" t="t" r="r" b="b"/>
            <a:pathLst>
              <a:path w="4450437" h="4114800">
                <a:moveTo>
                  <a:pt x="0" y="0"/>
                </a:moveTo>
                <a:lnTo>
                  <a:pt x="4450437" y="0"/>
                </a:lnTo>
                <a:lnTo>
                  <a:pt x="44504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2668B73-65E3-44BC-A14F-E09B7C9FDD1E}"/>
              </a:ext>
            </a:extLst>
          </p:cNvPr>
          <p:cNvSpPr/>
          <p:nvPr/>
        </p:nvSpPr>
        <p:spPr>
          <a:xfrm>
            <a:off x="5028491" y="7820555"/>
            <a:ext cx="7200000" cy="648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5B0F4A0-E4FD-4F78-BE91-4EB616DA9C33}"/>
              </a:ext>
            </a:extLst>
          </p:cNvPr>
          <p:cNvSpPr/>
          <p:nvPr/>
        </p:nvSpPr>
        <p:spPr>
          <a:xfrm>
            <a:off x="5028491" y="7035874"/>
            <a:ext cx="7200000" cy="648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EE885DA-9600-4BE2-9444-8D3909F5E338}"/>
              </a:ext>
            </a:extLst>
          </p:cNvPr>
          <p:cNvSpPr/>
          <p:nvPr/>
        </p:nvSpPr>
        <p:spPr>
          <a:xfrm>
            <a:off x="5028492" y="6242148"/>
            <a:ext cx="7200000" cy="648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5D3045B-84C9-4CD1-91D7-E4F69B435BFD}"/>
              </a:ext>
            </a:extLst>
          </p:cNvPr>
          <p:cNvSpPr/>
          <p:nvPr/>
        </p:nvSpPr>
        <p:spPr>
          <a:xfrm>
            <a:off x="5028494" y="5475998"/>
            <a:ext cx="7200000" cy="64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EA84C1E-014F-49BB-A1FA-0839CDA47F9F}"/>
              </a:ext>
            </a:extLst>
          </p:cNvPr>
          <p:cNvSpPr/>
          <p:nvPr/>
        </p:nvSpPr>
        <p:spPr>
          <a:xfrm>
            <a:off x="5028491" y="4732909"/>
            <a:ext cx="7200000" cy="64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4E38521-BC75-49D5-A81F-F8BD6BE8C621}"/>
              </a:ext>
            </a:extLst>
          </p:cNvPr>
          <p:cNvSpPr/>
          <p:nvPr/>
        </p:nvSpPr>
        <p:spPr>
          <a:xfrm>
            <a:off x="5143445" y="7803757"/>
            <a:ext cx="9791755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на музыкальном инструменте — 10</a:t>
            </a:r>
            <a:endParaRPr lang="ru-RU" sz="4800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BA51871-A30D-4E68-89E9-A02F075D0D30}"/>
              </a:ext>
            </a:extLst>
          </p:cNvPr>
          <p:cNvSpPr/>
          <p:nvPr/>
        </p:nvSpPr>
        <p:spPr>
          <a:xfrm>
            <a:off x="3395984" y="2722242"/>
            <a:ext cx="12396273" cy="1737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	Назовите необычный способ борьбы со стрессом, который используют педагоги.</a:t>
            </a:r>
            <a:endParaRPr lang="ru-RU" sz="4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0FBA4AD0-C95E-44A6-B1F2-B0FD5A24DC2B}"/>
              </a:ext>
            </a:extLst>
          </p:cNvPr>
          <p:cNvSpPr/>
          <p:nvPr/>
        </p:nvSpPr>
        <p:spPr>
          <a:xfrm>
            <a:off x="5143446" y="5462844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ведение дневника — 30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D0BF423-1241-4DD6-8886-05F869056BA0}"/>
              </a:ext>
            </a:extLst>
          </p:cNvPr>
          <p:cNvSpPr/>
          <p:nvPr/>
        </p:nvSpPr>
        <p:spPr>
          <a:xfrm>
            <a:off x="5143446" y="6233522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йога — 20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B3B7D0E2-6D36-4E12-9F42-1E4687CCF5F2}"/>
              </a:ext>
            </a:extLst>
          </p:cNvPr>
          <p:cNvSpPr/>
          <p:nvPr/>
        </p:nvSpPr>
        <p:spPr>
          <a:xfrm>
            <a:off x="5143446" y="6972300"/>
            <a:ext cx="7560000" cy="74347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лепка из глины — 15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E98C4141-4E84-4434-BF5B-131DD1A07C49}"/>
              </a:ext>
            </a:extLst>
          </p:cNvPr>
          <p:cNvSpPr/>
          <p:nvPr/>
        </p:nvSpPr>
        <p:spPr>
          <a:xfrm>
            <a:off x="5143446" y="4714339"/>
            <a:ext cx="10096554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прогулки босиком по траве — 40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0F866DC-9743-40AB-9803-CD79C231FF91}"/>
              </a:ext>
            </a:extLst>
          </p:cNvPr>
          <p:cNvSpPr/>
          <p:nvPr/>
        </p:nvSpPr>
        <p:spPr>
          <a:xfrm>
            <a:off x="5028490" y="8588060"/>
            <a:ext cx="7200000" cy="6480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09F965F9-D439-4D25-8CFF-8E0D77889493}"/>
              </a:ext>
            </a:extLst>
          </p:cNvPr>
          <p:cNvSpPr/>
          <p:nvPr/>
        </p:nvSpPr>
        <p:spPr>
          <a:xfrm>
            <a:off x="5143446" y="8552851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раскрашивание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мандалы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5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13940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6842" y="-1130971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0" y="0"/>
                </a:moveTo>
                <a:lnTo>
                  <a:pt x="7168262" y="0"/>
                </a:lnTo>
                <a:lnTo>
                  <a:pt x="7168262" y="2302804"/>
                </a:lnTo>
                <a:lnTo>
                  <a:pt x="0" y="23028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0" y="0"/>
                </a:moveTo>
                <a:lnTo>
                  <a:pt x="8693879" y="0"/>
                </a:lnTo>
                <a:lnTo>
                  <a:pt x="8693879" y="3100817"/>
                </a:lnTo>
                <a:lnTo>
                  <a:pt x="0" y="310081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0906582" y="-917924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7168261" y="0"/>
                </a:moveTo>
                <a:lnTo>
                  <a:pt x="0" y="0"/>
                </a:lnTo>
                <a:lnTo>
                  <a:pt x="0" y="2302804"/>
                </a:lnTo>
                <a:lnTo>
                  <a:pt x="7168261" y="2302804"/>
                </a:lnTo>
                <a:lnTo>
                  <a:pt x="716826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9594121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8693879" y="0"/>
                </a:moveTo>
                <a:lnTo>
                  <a:pt x="0" y="0"/>
                </a:lnTo>
                <a:lnTo>
                  <a:pt x="0" y="3100817"/>
                </a:lnTo>
                <a:lnTo>
                  <a:pt x="8693879" y="3100817"/>
                </a:lnTo>
                <a:lnTo>
                  <a:pt x="869387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7941533" y="0"/>
            <a:ext cx="2374498" cy="2374498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 t="-220" b="-220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14108454" y="6233522"/>
            <a:ext cx="4450437" cy="4114800"/>
          </a:xfrm>
          <a:custGeom>
            <a:avLst/>
            <a:gdLst/>
            <a:ahLst/>
            <a:cxnLst/>
            <a:rect l="l" t="t" r="r" b="b"/>
            <a:pathLst>
              <a:path w="4450437" h="4114800">
                <a:moveTo>
                  <a:pt x="0" y="0"/>
                </a:moveTo>
                <a:lnTo>
                  <a:pt x="4450437" y="0"/>
                </a:lnTo>
                <a:lnTo>
                  <a:pt x="44504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2D09966-F0FC-4574-93A9-31B1F4163431}"/>
              </a:ext>
            </a:extLst>
          </p:cNvPr>
          <p:cNvSpPr/>
          <p:nvPr/>
        </p:nvSpPr>
        <p:spPr>
          <a:xfrm>
            <a:off x="5543999" y="8233867"/>
            <a:ext cx="7200000" cy="648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840277A-B4EF-49DF-98B1-3A08439A9739}"/>
              </a:ext>
            </a:extLst>
          </p:cNvPr>
          <p:cNvSpPr/>
          <p:nvPr/>
        </p:nvSpPr>
        <p:spPr>
          <a:xfrm>
            <a:off x="5543999" y="7449186"/>
            <a:ext cx="7200000" cy="648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9A4F52D-DB6C-4DF3-AFA6-1F3525D41954}"/>
              </a:ext>
            </a:extLst>
          </p:cNvPr>
          <p:cNvSpPr/>
          <p:nvPr/>
        </p:nvSpPr>
        <p:spPr>
          <a:xfrm>
            <a:off x="5544000" y="6655460"/>
            <a:ext cx="7200000" cy="648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CBA3BBC-A652-4A4C-AB6D-EBE113AD4BD6}"/>
              </a:ext>
            </a:extLst>
          </p:cNvPr>
          <p:cNvSpPr/>
          <p:nvPr/>
        </p:nvSpPr>
        <p:spPr>
          <a:xfrm>
            <a:off x="5544002" y="5889310"/>
            <a:ext cx="7200000" cy="64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B145A9F-978B-42FA-A4D4-E10F732D7EA6}"/>
              </a:ext>
            </a:extLst>
          </p:cNvPr>
          <p:cNvSpPr/>
          <p:nvPr/>
        </p:nvSpPr>
        <p:spPr>
          <a:xfrm>
            <a:off x="5543999" y="5146221"/>
            <a:ext cx="7200000" cy="64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10244691-80AF-42A8-A596-3EDB6FEF4333}"/>
              </a:ext>
            </a:extLst>
          </p:cNvPr>
          <p:cNvSpPr/>
          <p:nvPr/>
        </p:nvSpPr>
        <p:spPr>
          <a:xfrm>
            <a:off x="5658954" y="8217069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пригласить на кофе — 5</a:t>
            </a:r>
            <a:endParaRPr lang="ru-RU" sz="4800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AC021A9-35BE-4C20-AA21-A269AB4B41F2}"/>
              </a:ext>
            </a:extLst>
          </p:cNvPr>
          <p:cNvSpPr/>
          <p:nvPr/>
        </p:nvSpPr>
        <p:spPr>
          <a:xfrm>
            <a:off x="3664035" y="2799845"/>
            <a:ext cx="10959927" cy="1737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	Что коллеги могут сделать, чтобы поддержать выгорающего педагога?</a:t>
            </a:r>
            <a:endParaRPr lang="ru-RU" sz="4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622F544-CB8F-4387-B62E-D24D8FAF59C5}"/>
              </a:ext>
            </a:extLst>
          </p:cNvPr>
          <p:cNvSpPr/>
          <p:nvPr/>
        </p:nvSpPr>
        <p:spPr>
          <a:xfrm>
            <a:off x="5658954" y="5876156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выслушать — 30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030F2AF-50CF-403C-A4A0-6D3F9B06BD38}"/>
              </a:ext>
            </a:extLst>
          </p:cNvPr>
          <p:cNvSpPr/>
          <p:nvPr/>
        </p:nvSpPr>
        <p:spPr>
          <a:xfrm>
            <a:off x="5658954" y="6646834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подменить на уроке — 20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AF1E3CC-D17B-467C-8360-36A56F731611}"/>
              </a:ext>
            </a:extLst>
          </p:cNvPr>
          <p:cNvSpPr/>
          <p:nvPr/>
        </p:nvSpPr>
        <p:spPr>
          <a:xfrm>
            <a:off x="5658954" y="7371827"/>
            <a:ext cx="8965008" cy="74347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пошутить, поднять настроение — 10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29619162-DA1D-4BE0-A104-D3F330DF0070}"/>
              </a:ext>
            </a:extLst>
          </p:cNvPr>
          <p:cNvSpPr/>
          <p:nvPr/>
        </p:nvSpPr>
        <p:spPr>
          <a:xfrm>
            <a:off x="5658954" y="5127651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предложить помощь — 35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98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6842" y="-1130971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0" y="0"/>
                </a:moveTo>
                <a:lnTo>
                  <a:pt x="7168262" y="0"/>
                </a:lnTo>
                <a:lnTo>
                  <a:pt x="7168262" y="2302804"/>
                </a:lnTo>
                <a:lnTo>
                  <a:pt x="0" y="23028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0" y="0"/>
                </a:moveTo>
                <a:lnTo>
                  <a:pt x="8693879" y="0"/>
                </a:lnTo>
                <a:lnTo>
                  <a:pt x="8693879" y="3100817"/>
                </a:lnTo>
                <a:lnTo>
                  <a:pt x="0" y="310081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0906582" y="-917924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7168261" y="0"/>
                </a:moveTo>
                <a:lnTo>
                  <a:pt x="0" y="0"/>
                </a:lnTo>
                <a:lnTo>
                  <a:pt x="0" y="2302804"/>
                </a:lnTo>
                <a:lnTo>
                  <a:pt x="7168261" y="2302804"/>
                </a:lnTo>
                <a:lnTo>
                  <a:pt x="716826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9594121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8693879" y="0"/>
                </a:moveTo>
                <a:lnTo>
                  <a:pt x="0" y="0"/>
                </a:lnTo>
                <a:lnTo>
                  <a:pt x="0" y="3100817"/>
                </a:lnTo>
                <a:lnTo>
                  <a:pt x="8693879" y="3100817"/>
                </a:lnTo>
                <a:lnTo>
                  <a:pt x="869387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7941533" y="0"/>
            <a:ext cx="2374498" cy="2374498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 t="-220" b="-220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14108454" y="6233522"/>
            <a:ext cx="4450437" cy="4114800"/>
          </a:xfrm>
          <a:custGeom>
            <a:avLst/>
            <a:gdLst/>
            <a:ahLst/>
            <a:cxnLst/>
            <a:rect l="l" t="t" r="r" b="b"/>
            <a:pathLst>
              <a:path w="4450437" h="4114800">
                <a:moveTo>
                  <a:pt x="0" y="0"/>
                </a:moveTo>
                <a:lnTo>
                  <a:pt x="4450437" y="0"/>
                </a:lnTo>
                <a:lnTo>
                  <a:pt x="44504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522FAB-7B1E-4967-BEC5-6516EB548907}"/>
              </a:ext>
            </a:extLst>
          </p:cNvPr>
          <p:cNvSpPr txBox="1"/>
          <p:nvPr/>
        </p:nvSpPr>
        <p:spPr>
          <a:xfrm>
            <a:off x="588232" y="2722242"/>
            <a:ext cx="15108967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latin typeface="Cambria" panose="02040503050406030204" pitchFamily="18" charset="0"/>
                <a:ea typeface="Cambria" panose="02040503050406030204" pitchFamily="18" charset="0"/>
              </a:rPr>
              <a:t>«Ох уж эти детки» — качаем головой;</a:t>
            </a:r>
          </a:p>
          <a:p>
            <a:r>
              <a:rPr lang="ru-RU" sz="3600" b="1" dirty="0">
                <a:latin typeface="Cambria" panose="02040503050406030204" pitchFamily="18" charset="0"/>
                <a:ea typeface="Cambria" panose="02040503050406030204" pitchFamily="18" charset="0"/>
              </a:rPr>
              <a:t>«Голова кругом» — круговые движения головой;</a:t>
            </a:r>
          </a:p>
          <a:p>
            <a:r>
              <a:rPr lang="ru-RU" sz="3600" b="1" dirty="0">
                <a:latin typeface="Cambria" panose="02040503050406030204" pitchFamily="18" charset="0"/>
                <a:ea typeface="Cambria" panose="02040503050406030204" pitchFamily="18" charset="0"/>
              </a:rPr>
              <a:t>«Что с ними делать» — поднимаем и опускаем плечи;</a:t>
            </a:r>
          </a:p>
          <a:p>
            <a:r>
              <a:rPr lang="ru-RU" sz="3600" b="1" dirty="0">
                <a:latin typeface="Cambria" panose="02040503050406030204" pitchFamily="18" charset="0"/>
                <a:ea typeface="Cambria" panose="02040503050406030204" pitchFamily="18" charset="0"/>
              </a:rPr>
              <a:t>«Но мы гордимся ими» — выдвигаем грудную клетку вперёд;</a:t>
            </a:r>
          </a:p>
          <a:p>
            <a:r>
              <a:rPr lang="ru-RU" sz="3600" b="1" dirty="0">
                <a:latin typeface="Cambria" panose="02040503050406030204" pitchFamily="18" charset="0"/>
                <a:ea typeface="Cambria" panose="02040503050406030204" pitchFamily="18" charset="0"/>
              </a:rPr>
              <a:t>«Сбросим груз проблем» — резко опускаем плечи;</a:t>
            </a:r>
          </a:p>
          <a:p>
            <a:r>
              <a:rPr lang="ru-RU" sz="3600" b="1" dirty="0">
                <a:latin typeface="Cambria" panose="02040503050406030204" pitchFamily="18" charset="0"/>
                <a:ea typeface="Cambria" panose="02040503050406030204" pitchFamily="18" charset="0"/>
              </a:rPr>
              <a:t>«Родители тянут нас в одну сторону, дети в другую» — наклоны в стороны;</a:t>
            </a:r>
          </a:p>
          <a:p>
            <a:r>
              <a:rPr lang="ru-RU" sz="3600" b="1" dirty="0">
                <a:latin typeface="Cambria" panose="02040503050406030204" pitchFamily="18" charset="0"/>
                <a:ea typeface="Cambria" panose="02040503050406030204" pitchFamily="18" charset="0"/>
              </a:rPr>
              <a:t>«Но мы дружно скажем: все проблемы от нас, а радость к нам!» — энергичные движения руками;</a:t>
            </a:r>
          </a:p>
          <a:p>
            <a:r>
              <a:rPr lang="ru-RU" sz="3600" b="1" dirty="0">
                <a:latin typeface="Cambria" panose="02040503050406030204" pitchFamily="18" charset="0"/>
                <a:ea typeface="Cambria" panose="02040503050406030204" pitchFamily="18" charset="0"/>
              </a:rPr>
              <a:t>«Наша работа бесконечна» — круговые движения руками;</a:t>
            </a:r>
          </a:p>
          <a:p>
            <a:r>
              <a:rPr lang="ru-RU" sz="3600" b="1" dirty="0">
                <a:latin typeface="Cambria" panose="02040503050406030204" pitchFamily="18" charset="0"/>
                <a:ea typeface="Cambria" panose="02040503050406030204" pitchFamily="18" charset="0"/>
              </a:rPr>
              <a:t>«Но мы любим свою работу» — обхватываем себя руками;</a:t>
            </a:r>
          </a:p>
          <a:p>
            <a:r>
              <a:rPr lang="ru-RU" sz="3600" b="1" dirty="0">
                <a:latin typeface="Cambria" panose="02040503050406030204" pitchFamily="18" charset="0"/>
                <a:ea typeface="Cambria" panose="02040503050406030204" pitchFamily="18" charset="0"/>
              </a:rPr>
              <a:t>«Мы вместе — сила!» — все берутся за руки и поднимают их вверх.</a:t>
            </a:r>
            <a:endParaRPr lang="ru-RU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471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6842" y="-1130971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0" y="0"/>
                </a:moveTo>
                <a:lnTo>
                  <a:pt x="7168262" y="0"/>
                </a:lnTo>
                <a:lnTo>
                  <a:pt x="7168262" y="2302804"/>
                </a:lnTo>
                <a:lnTo>
                  <a:pt x="0" y="23028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0" y="0"/>
                </a:moveTo>
                <a:lnTo>
                  <a:pt x="8693879" y="0"/>
                </a:lnTo>
                <a:lnTo>
                  <a:pt x="8693879" y="3100817"/>
                </a:lnTo>
                <a:lnTo>
                  <a:pt x="0" y="310081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0906582" y="-917924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7168261" y="0"/>
                </a:moveTo>
                <a:lnTo>
                  <a:pt x="0" y="0"/>
                </a:lnTo>
                <a:lnTo>
                  <a:pt x="0" y="2302804"/>
                </a:lnTo>
                <a:lnTo>
                  <a:pt x="7168261" y="2302804"/>
                </a:lnTo>
                <a:lnTo>
                  <a:pt x="716826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9594121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8693879" y="0"/>
                </a:moveTo>
                <a:lnTo>
                  <a:pt x="0" y="0"/>
                </a:lnTo>
                <a:lnTo>
                  <a:pt x="0" y="3100817"/>
                </a:lnTo>
                <a:lnTo>
                  <a:pt x="8693879" y="3100817"/>
                </a:lnTo>
                <a:lnTo>
                  <a:pt x="869387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7941533" y="0"/>
            <a:ext cx="2374498" cy="2374498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 t="-220" b="-220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12942331" y="3611272"/>
            <a:ext cx="5049172" cy="4760037"/>
            <a:chOff x="0" y="0"/>
            <a:chExt cx="1329823" cy="125367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329823" cy="1253672"/>
            </a:xfrm>
            <a:custGeom>
              <a:avLst/>
              <a:gdLst/>
              <a:ahLst/>
              <a:cxnLst/>
              <a:rect l="l" t="t" r="r" b="b"/>
              <a:pathLst>
                <a:path w="1329823" h="1253672">
                  <a:moveTo>
                    <a:pt x="78199" y="0"/>
                  </a:moveTo>
                  <a:lnTo>
                    <a:pt x="1251624" y="0"/>
                  </a:lnTo>
                  <a:cubicBezTo>
                    <a:pt x="1294812" y="0"/>
                    <a:pt x="1329823" y="35011"/>
                    <a:pt x="1329823" y="78199"/>
                  </a:cubicBezTo>
                  <a:lnTo>
                    <a:pt x="1329823" y="1175474"/>
                  </a:lnTo>
                  <a:cubicBezTo>
                    <a:pt x="1329823" y="1218662"/>
                    <a:pt x="1294812" y="1253672"/>
                    <a:pt x="1251624" y="1253672"/>
                  </a:cubicBezTo>
                  <a:lnTo>
                    <a:pt x="78199" y="1253672"/>
                  </a:lnTo>
                  <a:cubicBezTo>
                    <a:pt x="35011" y="1253672"/>
                    <a:pt x="0" y="1218662"/>
                    <a:pt x="0" y="1175474"/>
                  </a:cubicBezTo>
                  <a:lnTo>
                    <a:pt x="0" y="78199"/>
                  </a:lnTo>
                  <a:cubicBezTo>
                    <a:pt x="0" y="35011"/>
                    <a:pt x="35011" y="0"/>
                    <a:pt x="78199" y="0"/>
                  </a:cubicBezTo>
                  <a:close/>
                </a:path>
              </a:pathLst>
            </a:custGeom>
            <a:solidFill>
              <a:srgbClr val="21569A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1329823" cy="130129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13606799" y="4330186"/>
            <a:ext cx="3535256" cy="3535256"/>
          </a:xfrm>
          <a:custGeom>
            <a:avLst/>
            <a:gdLst/>
            <a:ahLst/>
            <a:cxnLst/>
            <a:rect l="l" t="t" r="r" b="b"/>
            <a:pathLst>
              <a:path w="3535256" h="3535256">
                <a:moveTo>
                  <a:pt x="0" y="0"/>
                </a:moveTo>
                <a:lnTo>
                  <a:pt x="3535256" y="0"/>
                </a:lnTo>
                <a:lnTo>
                  <a:pt x="3535256" y="3535256"/>
                </a:lnTo>
                <a:lnTo>
                  <a:pt x="0" y="353525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371600" y="2561110"/>
            <a:ext cx="6888822" cy="1128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395"/>
              </a:lnSpc>
            </a:pPr>
            <a:r>
              <a:rPr lang="en-US" sz="3139" b="1" dirty="0" err="1">
                <a:solidFill>
                  <a:srgbClr val="000000"/>
                </a:solidFill>
                <a:latin typeface="Eastman Alt Pack Bold"/>
                <a:ea typeface="Eastman Alt Pack Bold"/>
                <a:cs typeface="Eastman Alt Pack Bold"/>
                <a:sym typeface="Eastman Alt Pack Bold"/>
              </a:rPr>
              <a:t>Контакты</a:t>
            </a:r>
            <a:r>
              <a:rPr lang="en-US" sz="3139" b="1" dirty="0">
                <a:solidFill>
                  <a:srgbClr val="000000"/>
                </a:solidFill>
                <a:latin typeface="Eastman Alt Pack Bold"/>
                <a:ea typeface="Eastman Alt Pack Bold"/>
                <a:cs typeface="Eastman Alt Pack Bold"/>
                <a:sym typeface="Eastman Alt Pack Bold"/>
              </a:rPr>
              <a:t>:</a:t>
            </a:r>
          </a:p>
          <a:p>
            <a:pPr algn="ctr">
              <a:lnSpc>
                <a:spcPts val="4395"/>
              </a:lnSpc>
            </a:pPr>
            <a:endParaRPr lang="en-US" sz="3139" b="1" dirty="0">
              <a:solidFill>
                <a:srgbClr val="000000"/>
              </a:solidFill>
              <a:latin typeface="Eastman Alt Pack Bold"/>
              <a:ea typeface="Eastman Alt Pack Bold"/>
              <a:cs typeface="Eastman Alt Pack Bold"/>
              <a:sym typeface="Eastman Alt Pack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5910930" y="7825421"/>
            <a:ext cx="6662263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95"/>
              </a:lnSpc>
            </a:pPr>
            <a:r>
              <a:rPr lang="en-US" sz="3139" dirty="0" err="1">
                <a:solidFill>
                  <a:srgbClr val="000000"/>
                </a:solidFill>
                <a:latin typeface="Eastman Alt Pack"/>
                <a:ea typeface="Eastman Alt Pack"/>
                <a:cs typeface="Eastman Alt Pack"/>
                <a:sym typeface="Eastman Alt Pack"/>
              </a:rPr>
              <a:t>Мы</a:t>
            </a:r>
            <a:r>
              <a:rPr lang="en-US" sz="3139" dirty="0">
                <a:solidFill>
                  <a:srgbClr val="000000"/>
                </a:solidFill>
                <a:latin typeface="Eastman Alt Pack"/>
                <a:ea typeface="Eastman Alt Pack"/>
                <a:cs typeface="Eastman Alt Pack"/>
                <a:sym typeface="Eastman Alt Pack"/>
              </a:rPr>
              <a:t> в </a:t>
            </a:r>
            <a:r>
              <a:rPr lang="en-US" sz="3139" dirty="0" err="1">
                <a:solidFill>
                  <a:srgbClr val="000000"/>
                </a:solidFill>
                <a:latin typeface="Eastman Alt Pack"/>
                <a:ea typeface="Eastman Alt Pack"/>
                <a:cs typeface="Eastman Alt Pack"/>
                <a:sym typeface="Eastman Alt Pack"/>
              </a:rPr>
              <a:t>социальных</a:t>
            </a:r>
            <a:r>
              <a:rPr lang="en-US" sz="3139" dirty="0">
                <a:solidFill>
                  <a:srgbClr val="000000"/>
                </a:solidFill>
                <a:latin typeface="Eastman Alt Pack"/>
                <a:ea typeface="Eastman Alt Pack"/>
                <a:cs typeface="Eastman Alt Pack"/>
                <a:sym typeface="Eastman Alt Pack"/>
              </a:rPr>
              <a:t> </a:t>
            </a:r>
            <a:r>
              <a:rPr lang="en-US" sz="3139" dirty="0" err="1">
                <a:solidFill>
                  <a:srgbClr val="000000"/>
                </a:solidFill>
                <a:latin typeface="Eastman Alt Pack"/>
                <a:ea typeface="Eastman Alt Pack"/>
                <a:cs typeface="Eastman Alt Pack"/>
                <a:sym typeface="Eastman Alt Pack"/>
              </a:rPr>
              <a:t>сетях</a:t>
            </a:r>
            <a:r>
              <a:rPr lang="en-US" sz="3139" dirty="0">
                <a:solidFill>
                  <a:srgbClr val="000000"/>
                </a:solidFill>
                <a:latin typeface="Eastman Alt Pack"/>
                <a:ea typeface="Eastman Alt Pack"/>
                <a:cs typeface="Eastman Alt Pack"/>
                <a:sym typeface="Eastman Alt Pack"/>
              </a:rPr>
              <a:t>:</a:t>
            </a:r>
          </a:p>
          <a:p>
            <a:pPr algn="ctr">
              <a:lnSpc>
                <a:spcPts val="4395"/>
              </a:lnSpc>
            </a:pPr>
            <a:r>
              <a:rPr lang="en-US" sz="3139" dirty="0">
                <a:solidFill>
                  <a:srgbClr val="000000"/>
                </a:solidFill>
                <a:latin typeface="Eastman Alt Pack"/>
                <a:ea typeface="Eastman Alt Pack"/>
                <a:cs typeface="Eastman Alt Pack"/>
                <a:sym typeface="Eastman Alt Pack"/>
              </a:rPr>
              <a:t>https://vk.com/public219179262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6842" y="-1130971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0" y="0"/>
                </a:moveTo>
                <a:lnTo>
                  <a:pt x="7168262" y="0"/>
                </a:lnTo>
                <a:lnTo>
                  <a:pt x="7168262" y="2302804"/>
                </a:lnTo>
                <a:lnTo>
                  <a:pt x="0" y="23028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0" y="0"/>
                </a:moveTo>
                <a:lnTo>
                  <a:pt x="8693879" y="0"/>
                </a:lnTo>
                <a:lnTo>
                  <a:pt x="8693879" y="3100817"/>
                </a:lnTo>
                <a:lnTo>
                  <a:pt x="0" y="310081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0906582" y="-917924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7168261" y="0"/>
                </a:moveTo>
                <a:lnTo>
                  <a:pt x="0" y="0"/>
                </a:lnTo>
                <a:lnTo>
                  <a:pt x="0" y="2302804"/>
                </a:lnTo>
                <a:lnTo>
                  <a:pt x="7168261" y="2302804"/>
                </a:lnTo>
                <a:lnTo>
                  <a:pt x="716826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9594121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8693879" y="0"/>
                </a:moveTo>
                <a:lnTo>
                  <a:pt x="0" y="0"/>
                </a:lnTo>
                <a:lnTo>
                  <a:pt x="0" y="3100817"/>
                </a:lnTo>
                <a:lnTo>
                  <a:pt x="8693879" y="3100817"/>
                </a:lnTo>
                <a:lnTo>
                  <a:pt x="869387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7941533" y="0"/>
            <a:ext cx="2374498" cy="2374498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 t="-220" b="-220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12577108" y="3352573"/>
            <a:ext cx="5414394" cy="6647021"/>
            <a:chOff x="0" y="0"/>
            <a:chExt cx="1426013" cy="1750656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426013" cy="1750656"/>
            </a:xfrm>
            <a:custGeom>
              <a:avLst/>
              <a:gdLst/>
              <a:ahLst/>
              <a:cxnLst/>
              <a:rect l="l" t="t" r="r" b="b"/>
              <a:pathLst>
                <a:path w="1426013" h="1750656">
                  <a:moveTo>
                    <a:pt x="72924" y="0"/>
                  </a:moveTo>
                  <a:lnTo>
                    <a:pt x="1353090" y="0"/>
                  </a:lnTo>
                  <a:cubicBezTo>
                    <a:pt x="1393364" y="0"/>
                    <a:pt x="1426013" y="32649"/>
                    <a:pt x="1426013" y="72924"/>
                  </a:cubicBezTo>
                  <a:lnTo>
                    <a:pt x="1426013" y="1677732"/>
                  </a:lnTo>
                  <a:cubicBezTo>
                    <a:pt x="1426013" y="1697073"/>
                    <a:pt x="1418330" y="1715621"/>
                    <a:pt x="1404654" y="1729297"/>
                  </a:cubicBezTo>
                  <a:cubicBezTo>
                    <a:pt x="1390979" y="1742973"/>
                    <a:pt x="1372430" y="1750656"/>
                    <a:pt x="1353090" y="1750656"/>
                  </a:cubicBezTo>
                  <a:lnTo>
                    <a:pt x="72924" y="1750656"/>
                  </a:lnTo>
                  <a:cubicBezTo>
                    <a:pt x="32649" y="1750656"/>
                    <a:pt x="0" y="1718007"/>
                    <a:pt x="0" y="1677732"/>
                  </a:cubicBezTo>
                  <a:lnTo>
                    <a:pt x="0" y="72924"/>
                  </a:lnTo>
                  <a:cubicBezTo>
                    <a:pt x="0" y="32649"/>
                    <a:pt x="32649" y="0"/>
                    <a:pt x="72924" y="0"/>
                  </a:cubicBezTo>
                  <a:close/>
                </a:path>
              </a:pathLst>
            </a:custGeom>
            <a:solidFill>
              <a:srgbClr val="21569A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1426013" cy="17982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576706" y="2722242"/>
            <a:ext cx="6054489" cy="1965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14"/>
              </a:lnSpc>
            </a:pPr>
            <a:r>
              <a:rPr lang="en-US" sz="5581" b="1" dirty="0" err="1">
                <a:solidFill>
                  <a:schemeClr val="tx2">
                    <a:lumMod val="75000"/>
                  </a:schemeClr>
                </a:solidFill>
                <a:latin typeface="Algerian" panose="04020705040A02060702" pitchFamily="82" charset="0"/>
                <a:ea typeface="Eastman Alt Pack"/>
                <a:cs typeface="Eastman Alt Pack"/>
                <a:sym typeface="Eastman Alt Pack"/>
              </a:rPr>
              <a:t>Информация</a:t>
            </a:r>
            <a:r>
              <a:rPr lang="en-US" sz="5581" b="1" dirty="0">
                <a:solidFill>
                  <a:schemeClr val="tx2">
                    <a:lumMod val="75000"/>
                  </a:schemeClr>
                </a:solidFill>
                <a:latin typeface="Algerian" panose="04020705040A02060702" pitchFamily="82" charset="0"/>
                <a:ea typeface="Eastman Alt Pack"/>
                <a:cs typeface="Eastman Alt Pack"/>
                <a:sym typeface="Eastman Alt Pack"/>
              </a:rPr>
              <a:t> о</a:t>
            </a:r>
          </a:p>
          <a:p>
            <a:pPr algn="ctr">
              <a:lnSpc>
                <a:spcPts val="7814"/>
              </a:lnSpc>
            </a:pPr>
            <a:r>
              <a:rPr lang="en-US" sz="5581" b="1" dirty="0" err="1">
                <a:solidFill>
                  <a:schemeClr val="tx2">
                    <a:lumMod val="75000"/>
                  </a:schemeClr>
                </a:solidFill>
                <a:latin typeface="Algerian" panose="04020705040A02060702" pitchFamily="82" charset="0"/>
                <a:ea typeface="Eastman Alt Pack"/>
                <a:cs typeface="Eastman Alt Pack"/>
                <a:sym typeface="Eastman Alt Pack"/>
              </a:rPr>
              <a:t>спикере</a:t>
            </a:r>
            <a:endParaRPr lang="en-US" sz="5581" b="1" dirty="0">
              <a:solidFill>
                <a:schemeClr val="tx2">
                  <a:lumMod val="75000"/>
                </a:schemeClr>
              </a:solidFill>
              <a:latin typeface="Algerian" panose="04020705040A02060702" pitchFamily="82" charset="0"/>
              <a:ea typeface="Eastman Alt Pack"/>
              <a:cs typeface="Eastman Alt Pack"/>
              <a:sym typeface="Eastman Alt Pack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0253CDF-7EEE-4583-8774-30608378E0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1334" y="2903068"/>
            <a:ext cx="7506666" cy="709652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AA38CE7-F490-4BA3-995B-E21611443AD1}"/>
              </a:ext>
            </a:extLst>
          </p:cNvPr>
          <p:cNvSpPr txBox="1"/>
          <p:nvPr/>
        </p:nvSpPr>
        <p:spPr>
          <a:xfrm>
            <a:off x="734848" y="5143500"/>
            <a:ext cx="1017173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err="1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Пилющенко</a:t>
            </a:r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Елена Петровна, учитель математики, </a:t>
            </a:r>
          </a:p>
          <a:p>
            <a:pPr algn="ctr"/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классный руководитель</a:t>
            </a:r>
          </a:p>
          <a:p>
            <a:pPr algn="ctr"/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8 «Б» класса </a:t>
            </a:r>
          </a:p>
          <a:p>
            <a:pPr algn="ctr"/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МБОУ «Обливская СОШ № 2»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6842" y="-1130971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0" y="0"/>
                </a:moveTo>
                <a:lnTo>
                  <a:pt x="7168262" y="0"/>
                </a:lnTo>
                <a:lnTo>
                  <a:pt x="7168262" y="2302804"/>
                </a:lnTo>
                <a:lnTo>
                  <a:pt x="0" y="23028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0" y="0"/>
                </a:moveTo>
                <a:lnTo>
                  <a:pt x="8693879" y="0"/>
                </a:lnTo>
                <a:lnTo>
                  <a:pt x="8693879" y="3100817"/>
                </a:lnTo>
                <a:lnTo>
                  <a:pt x="0" y="310081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0906582" y="-917924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7168261" y="0"/>
                </a:moveTo>
                <a:lnTo>
                  <a:pt x="0" y="0"/>
                </a:lnTo>
                <a:lnTo>
                  <a:pt x="0" y="2302804"/>
                </a:lnTo>
                <a:lnTo>
                  <a:pt x="7168261" y="2302804"/>
                </a:lnTo>
                <a:lnTo>
                  <a:pt x="716826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9594121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8693879" y="0"/>
                </a:moveTo>
                <a:lnTo>
                  <a:pt x="0" y="0"/>
                </a:lnTo>
                <a:lnTo>
                  <a:pt x="0" y="3100817"/>
                </a:lnTo>
                <a:lnTo>
                  <a:pt x="8693879" y="3100817"/>
                </a:lnTo>
                <a:lnTo>
                  <a:pt x="869387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7941533" y="0"/>
            <a:ext cx="2374498" cy="2374498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 t="-220" b="-220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14108454" y="6233522"/>
            <a:ext cx="4450437" cy="4114800"/>
          </a:xfrm>
          <a:custGeom>
            <a:avLst/>
            <a:gdLst/>
            <a:ahLst/>
            <a:cxnLst/>
            <a:rect l="l" t="t" r="r" b="b"/>
            <a:pathLst>
              <a:path w="4450437" h="4114800">
                <a:moveTo>
                  <a:pt x="0" y="0"/>
                </a:moveTo>
                <a:lnTo>
                  <a:pt x="4450437" y="0"/>
                </a:lnTo>
                <a:lnTo>
                  <a:pt x="44504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990DF8D-6751-421B-B7A2-FB7F66B79A2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0938" y="2722242"/>
            <a:ext cx="13407831" cy="7544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64810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6842" y="-1130971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0" y="0"/>
                </a:moveTo>
                <a:lnTo>
                  <a:pt x="7168262" y="0"/>
                </a:lnTo>
                <a:lnTo>
                  <a:pt x="7168262" y="2302804"/>
                </a:lnTo>
                <a:lnTo>
                  <a:pt x="0" y="23028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0" y="0"/>
                </a:moveTo>
                <a:lnTo>
                  <a:pt x="8693879" y="0"/>
                </a:lnTo>
                <a:lnTo>
                  <a:pt x="8693879" y="3100817"/>
                </a:lnTo>
                <a:lnTo>
                  <a:pt x="0" y="310081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0906582" y="-917924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7168261" y="0"/>
                </a:moveTo>
                <a:lnTo>
                  <a:pt x="0" y="0"/>
                </a:lnTo>
                <a:lnTo>
                  <a:pt x="0" y="2302804"/>
                </a:lnTo>
                <a:lnTo>
                  <a:pt x="7168261" y="2302804"/>
                </a:lnTo>
                <a:lnTo>
                  <a:pt x="716826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9594121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8693879" y="0"/>
                </a:moveTo>
                <a:lnTo>
                  <a:pt x="0" y="0"/>
                </a:lnTo>
                <a:lnTo>
                  <a:pt x="0" y="3100817"/>
                </a:lnTo>
                <a:lnTo>
                  <a:pt x="8693879" y="3100817"/>
                </a:lnTo>
                <a:lnTo>
                  <a:pt x="869387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7941533" y="0"/>
            <a:ext cx="2374498" cy="2374498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 t="-220" b="-220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14108454" y="6233522"/>
            <a:ext cx="4450437" cy="4114800"/>
          </a:xfrm>
          <a:custGeom>
            <a:avLst/>
            <a:gdLst/>
            <a:ahLst/>
            <a:cxnLst/>
            <a:rect l="l" t="t" r="r" b="b"/>
            <a:pathLst>
              <a:path w="4450437" h="4114800">
                <a:moveTo>
                  <a:pt x="0" y="0"/>
                </a:moveTo>
                <a:lnTo>
                  <a:pt x="4450437" y="0"/>
                </a:lnTo>
                <a:lnTo>
                  <a:pt x="44504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5EFFAD-02F3-48C8-AF00-69F18D503DA9}"/>
              </a:ext>
            </a:extLst>
          </p:cNvPr>
          <p:cNvSpPr txBox="1"/>
          <p:nvPr/>
        </p:nvSpPr>
        <p:spPr>
          <a:xfrm>
            <a:off x="1012157" y="4035504"/>
            <a:ext cx="1752595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Игра «Сто к одному»</a:t>
            </a:r>
          </a:p>
        </p:txBody>
      </p:sp>
    </p:spTree>
    <p:extLst>
      <p:ext uri="{BB962C8B-B14F-4D97-AF65-F5344CB8AC3E}">
        <p14:creationId xmlns:p14="http://schemas.microsoft.com/office/powerpoint/2010/main" val="2460101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6842" y="-1130971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0" y="0"/>
                </a:moveTo>
                <a:lnTo>
                  <a:pt x="7168262" y="0"/>
                </a:lnTo>
                <a:lnTo>
                  <a:pt x="7168262" y="2302804"/>
                </a:lnTo>
                <a:lnTo>
                  <a:pt x="0" y="23028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0" y="0"/>
                </a:moveTo>
                <a:lnTo>
                  <a:pt x="8693879" y="0"/>
                </a:lnTo>
                <a:lnTo>
                  <a:pt x="8693879" y="3100817"/>
                </a:lnTo>
                <a:lnTo>
                  <a:pt x="0" y="310081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0906582" y="-917924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7168261" y="0"/>
                </a:moveTo>
                <a:lnTo>
                  <a:pt x="0" y="0"/>
                </a:lnTo>
                <a:lnTo>
                  <a:pt x="0" y="2302804"/>
                </a:lnTo>
                <a:lnTo>
                  <a:pt x="7168261" y="2302804"/>
                </a:lnTo>
                <a:lnTo>
                  <a:pt x="716826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9594121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8693879" y="0"/>
                </a:moveTo>
                <a:lnTo>
                  <a:pt x="0" y="0"/>
                </a:lnTo>
                <a:lnTo>
                  <a:pt x="0" y="3100817"/>
                </a:lnTo>
                <a:lnTo>
                  <a:pt x="8693879" y="3100817"/>
                </a:lnTo>
                <a:lnTo>
                  <a:pt x="869387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7941533" y="0"/>
            <a:ext cx="2374498" cy="2374498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 t="-220" b="-220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14108454" y="6233522"/>
            <a:ext cx="4450437" cy="4114800"/>
          </a:xfrm>
          <a:custGeom>
            <a:avLst/>
            <a:gdLst/>
            <a:ahLst/>
            <a:cxnLst/>
            <a:rect l="l" t="t" r="r" b="b"/>
            <a:pathLst>
              <a:path w="4450437" h="4114800">
                <a:moveTo>
                  <a:pt x="0" y="0"/>
                </a:moveTo>
                <a:lnTo>
                  <a:pt x="4450437" y="0"/>
                </a:lnTo>
                <a:lnTo>
                  <a:pt x="44504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8B5BAF1-65BE-4C67-8BE7-AB17D9DDBE0A}"/>
              </a:ext>
            </a:extLst>
          </p:cNvPr>
          <p:cNvSpPr/>
          <p:nvPr/>
        </p:nvSpPr>
        <p:spPr>
          <a:xfrm>
            <a:off x="4798924" y="7725349"/>
            <a:ext cx="7200000" cy="648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5270111-5D23-4F2E-9656-8169C248B750}"/>
              </a:ext>
            </a:extLst>
          </p:cNvPr>
          <p:cNvSpPr/>
          <p:nvPr/>
        </p:nvSpPr>
        <p:spPr>
          <a:xfrm>
            <a:off x="4798924" y="6940668"/>
            <a:ext cx="7200000" cy="648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E7B0D5B-22FA-41B2-92CA-B23F62030DAB}"/>
              </a:ext>
            </a:extLst>
          </p:cNvPr>
          <p:cNvSpPr/>
          <p:nvPr/>
        </p:nvSpPr>
        <p:spPr>
          <a:xfrm>
            <a:off x="4798925" y="6146942"/>
            <a:ext cx="7200000" cy="648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AE6247B-F1F3-4FD8-A11B-607724F64359}"/>
              </a:ext>
            </a:extLst>
          </p:cNvPr>
          <p:cNvSpPr/>
          <p:nvPr/>
        </p:nvSpPr>
        <p:spPr>
          <a:xfrm>
            <a:off x="4798927" y="5380792"/>
            <a:ext cx="7200000" cy="64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7C96CB7-CD73-414B-9F37-49E7E5F4EFFE}"/>
              </a:ext>
            </a:extLst>
          </p:cNvPr>
          <p:cNvSpPr/>
          <p:nvPr/>
        </p:nvSpPr>
        <p:spPr>
          <a:xfrm>
            <a:off x="4798924" y="4637703"/>
            <a:ext cx="7200000" cy="64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12359DE-6F60-4941-8F74-D1B47E257827}"/>
              </a:ext>
            </a:extLst>
          </p:cNvPr>
          <p:cNvSpPr/>
          <p:nvPr/>
        </p:nvSpPr>
        <p:spPr>
          <a:xfrm>
            <a:off x="4913879" y="7708551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головные боли — 8</a:t>
            </a:r>
            <a:endParaRPr lang="ru-RU" sz="4800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8B6FFEF-47AB-4281-BAFE-BAF9F6A2B97F}"/>
              </a:ext>
            </a:extLst>
          </p:cNvPr>
          <p:cNvSpPr/>
          <p:nvPr/>
        </p:nvSpPr>
        <p:spPr>
          <a:xfrm>
            <a:off x="2918960" y="2781880"/>
            <a:ext cx="10959927" cy="1737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	Какие симптомы выгорания чаще всего замечают у себя учителя?</a:t>
            </a:r>
            <a:endParaRPr lang="ru-RU" sz="4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74BA736F-969E-4D55-BE70-661213DDD2DD}"/>
              </a:ext>
            </a:extLst>
          </p:cNvPr>
          <p:cNvSpPr/>
          <p:nvPr/>
        </p:nvSpPr>
        <p:spPr>
          <a:xfrm>
            <a:off x="4913879" y="5367638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раздражительность — 25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C7A6F8F9-B9B2-4FBA-B1B6-03FD1197E00A}"/>
              </a:ext>
            </a:extLst>
          </p:cNvPr>
          <p:cNvSpPr/>
          <p:nvPr/>
        </p:nvSpPr>
        <p:spPr>
          <a:xfrm>
            <a:off x="4913879" y="6138316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потеря интереса к работе — 20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DA4AF1E0-4047-4286-9C7B-ED6D90CEEC6F}"/>
              </a:ext>
            </a:extLst>
          </p:cNvPr>
          <p:cNvSpPr/>
          <p:nvPr/>
        </p:nvSpPr>
        <p:spPr>
          <a:xfrm>
            <a:off x="4913879" y="6896100"/>
            <a:ext cx="7560000" cy="74347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проблемы со сном — 12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68012D7-740F-4012-B256-EBEF2BF730F2}"/>
              </a:ext>
            </a:extLst>
          </p:cNvPr>
          <p:cNvSpPr/>
          <p:nvPr/>
        </p:nvSpPr>
        <p:spPr>
          <a:xfrm>
            <a:off x="4913879" y="4619133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постоянная усталость — 35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6842" y="-1130971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0" y="0"/>
                </a:moveTo>
                <a:lnTo>
                  <a:pt x="7168262" y="0"/>
                </a:lnTo>
                <a:lnTo>
                  <a:pt x="7168262" y="2302804"/>
                </a:lnTo>
                <a:lnTo>
                  <a:pt x="0" y="23028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0" y="0"/>
                </a:moveTo>
                <a:lnTo>
                  <a:pt x="8693879" y="0"/>
                </a:lnTo>
                <a:lnTo>
                  <a:pt x="8693879" y="3100817"/>
                </a:lnTo>
                <a:lnTo>
                  <a:pt x="0" y="310081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0906582" y="-917924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7168261" y="0"/>
                </a:moveTo>
                <a:lnTo>
                  <a:pt x="0" y="0"/>
                </a:lnTo>
                <a:lnTo>
                  <a:pt x="0" y="2302804"/>
                </a:lnTo>
                <a:lnTo>
                  <a:pt x="7168261" y="2302804"/>
                </a:lnTo>
                <a:lnTo>
                  <a:pt x="716826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9594121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8693879" y="0"/>
                </a:moveTo>
                <a:lnTo>
                  <a:pt x="0" y="0"/>
                </a:lnTo>
                <a:lnTo>
                  <a:pt x="0" y="3100817"/>
                </a:lnTo>
                <a:lnTo>
                  <a:pt x="8693879" y="3100817"/>
                </a:lnTo>
                <a:lnTo>
                  <a:pt x="869387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7941533" y="0"/>
            <a:ext cx="2374498" cy="2374498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 t="-220" b="-220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14108454" y="6233522"/>
            <a:ext cx="4450437" cy="4114800"/>
          </a:xfrm>
          <a:custGeom>
            <a:avLst/>
            <a:gdLst/>
            <a:ahLst/>
            <a:cxnLst/>
            <a:rect l="l" t="t" r="r" b="b"/>
            <a:pathLst>
              <a:path w="4450437" h="4114800">
                <a:moveTo>
                  <a:pt x="0" y="0"/>
                </a:moveTo>
                <a:lnTo>
                  <a:pt x="4450437" y="0"/>
                </a:lnTo>
                <a:lnTo>
                  <a:pt x="44504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EBEBD13-EA70-4BE7-8E59-721CEA88DC88}"/>
              </a:ext>
            </a:extLst>
          </p:cNvPr>
          <p:cNvSpPr/>
          <p:nvPr/>
        </p:nvSpPr>
        <p:spPr>
          <a:xfrm>
            <a:off x="4533245" y="8128678"/>
            <a:ext cx="7200000" cy="648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9E1A90D-C23D-4AD0-B1AF-97F8AA2634B2}"/>
              </a:ext>
            </a:extLst>
          </p:cNvPr>
          <p:cNvSpPr/>
          <p:nvPr/>
        </p:nvSpPr>
        <p:spPr>
          <a:xfrm>
            <a:off x="4533245" y="7343997"/>
            <a:ext cx="7200000" cy="648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9FE480E-DABE-49B4-AA4A-A2E352CB28F2}"/>
              </a:ext>
            </a:extLst>
          </p:cNvPr>
          <p:cNvSpPr/>
          <p:nvPr/>
        </p:nvSpPr>
        <p:spPr>
          <a:xfrm>
            <a:off x="4533246" y="6550271"/>
            <a:ext cx="7200000" cy="648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6109604-7248-4BBC-AD70-3BD653A50226}"/>
              </a:ext>
            </a:extLst>
          </p:cNvPr>
          <p:cNvSpPr/>
          <p:nvPr/>
        </p:nvSpPr>
        <p:spPr>
          <a:xfrm>
            <a:off x="4533248" y="5784121"/>
            <a:ext cx="7200000" cy="64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1E21683-8166-4EDC-94F3-3A250DFAB87E}"/>
              </a:ext>
            </a:extLst>
          </p:cNvPr>
          <p:cNvSpPr/>
          <p:nvPr/>
        </p:nvSpPr>
        <p:spPr>
          <a:xfrm>
            <a:off x="4533245" y="5041032"/>
            <a:ext cx="7200000" cy="64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B21C617-EBEB-4DB1-802C-A75730D8F1CC}"/>
              </a:ext>
            </a:extLst>
          </p:cNvPr>
          <p:cNvSpPr/>
          <p:nvPr/>
        </p:nvSpPr>
        <p:spPr>
          <a:xfrm>
            <a:off x="4648200" y="8111880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низкая зарплата — 2</a:t>
            </a:r>
            <a:endParaRPr lang="ru-RU" sz="4800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1C646C2-79B7-422D-B079-3BD92751B5A6}"/>
              </a:ext>
            </a:extLst>
          </p:cNvPr>
          <p:cNvSpPr/>
          <p:nvPr/>
        </p:nvSpPr>
        <p:spPr>
          <a:xfrm>
            <a:off x="3151024" y="3003620"/>
            <a:ext cx="10554351" cy="1737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	Что чаще всего вызывает стресс у педагогов?</a:t>
            </a:r>
            <a:endParaRPr lang="ru-RU" sz="4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6B14D35-1EE6-4471-BF88-BE42FD2B3658}"/>
              </a:ext>
            </a:extLst>
          </p:cNvPr>
          <p:cNvSpPr/>
          <p:nvPr/>
        </p:nvSpPr>
        <p:spPr>
          <a:xfrm>
            <a:off x="4648200" y="5770967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сложные родители — 30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207122F-1B2A-40C4-BB50-ACB210C01328}"/>
              </a:ext>
            </a:extLst>
          </p:cNvPr>
          <p:cNvSpPr/>
          <p:nvPr/>
        </p:nvSpPr>
        <p:spPr>
          <a:xfrm>
            <a:off x="4648200" y="6541645"/>
            <a:ext cx="96774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недисциплинированные ученики — 20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AE766A6-6E0F-4E8A-B738-5A13ECD2E805}"/>
              </a:ext>
            </a:extLst>
          </p:cNvPr>
          <p:cNvSpPr/>
          <p:nvPr/>
        </p:nvSpPr>
        <p:spPr>
          <a:xfrm>
            <a:off x="4648200" y="7277100"/>
            <a:ext cx="7560000" cy="7920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нехватка времени — 8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A23D040F-3092-4F05-8361-137B77341D45}"/>
              </a:ext>
            </a:extLst>
          </p:cNvPr>
          <p:cNvSpPr/>
          <p:nvPr/>
        </p:nvSpPr>
        <p:spPr>
          <a:xfrm>
            <a:off x="4648199" y="5022462"/>
            <a:ext cx="10554351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большой объём работы в соц. сетях — 40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6842" y="-1130971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0" y="0"/>
                </a:moveTo>
                <a:lnTo>
                  <a:pt x="7168262" y="0"/>
                </a:lnTo>
                <a:lnTo>
                  <a:pt x="7168262" y="2302804"/>
                </a:lnTo>
                <a:lnTo>
                  <a:pt x="0" y="23028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0" y="0"/>
                </a:moveTo>
                <a:lnTo>
                  <a:pt x="8693879" y="0"/>
                </a:lnTo>
                <a:lnTo>
                  <a:pt x="8693879" y="3100817"/>
                </a:lnTo>
                <a:lnTo>
                  <a:pt x="0" y="310081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0906582" y="-917924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7168261" y="0"/>
                </a:moveTo>
                <a:lnTo>
                  <a:pt x="0" y="0"/>
                </a:lnTo>
                <a:lnTo>
                  <a:pt x="0" y="2302804"/>
                </a:lnTo>
                <a:lnTo>
                  <a:pt x="7168261" y="2302804"/>
                </a:lnTo>
                <a:lnTo>
                  <a:pt x="716826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9594121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8693879" y="0"/>
                </a:moveTo>
                <a:lnTo>
                  <a:pt x="0" y="0"/>
                </a:lnTo>
                <a:lnTo>
                  <a:pt x="0" y="3100817"/>
                </a:lnTo>
                <a:lnTo>
                  <a:pt x="8693879" y="3100817"/>
                </a:lnTo>
                <a:lnTo>
                  <a:pt x="869387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7941533" y="0"/>
            <a:ext cx="2374498" cy="2374498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 t="-220" b="-220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14108454" y="6233522"/>
            <a:ext cx="4450437" cy="4114800"/>
          </a:xfrm>
          <a:custGeom>
            <a:avLst/>
            <a:gdLst/>
            <a:ahLst/>
            <a:cxnLst/>
            <a:rect l="l" t="t" r="r" b="b"/>
            <a:pathLst>
              <a:path w="4450437" h="4114800">
                <a:moveTo>
                  <a:pt x="0" y="0"/>
                </a:moveTo>
                <a:lnTo>
                  <a:pt x="4450437" y="0"/>
                </a:lnTo>
                <a:lnTo>
                  <a:pt x="44504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DFD0A34-7E42-4730-8A97-037F7A34FF45}"/>
              </a:ext>
            </a:extLst>
          </p:cNvPr>
          <p:cNvSpPr/>
          <p:nvPr/>
        </p:nvSpPr>
        <p:spPr>
          <a:xfrm>
            <a:off x="5056285" y="7983806"/>
            <a:ext cx="7200000" cy="648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7542A1B-16AB-4E02-8836-7A80E8B99ACD}"/>
              </a:ext>
            </a:extLst>
          </p:cNvPr>
          <p:cNvSpPr/>
          <p:nvPr/>
        </p:nvSpPr>
        <p:spPr>
          <a:xfrm>
            <a:off x="5056285" y="7199125"/>
            <a:ext cx="7200000" cy="648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2BE6160-E001-4525-A144-6B490E562441}"/>
              </a:ext>
            </a:extLst>
          </p:cNvPr>
          <p:cNvSpPr/>
          <p:nvPr/>
        </p:nvSpPr>
        <p:spPr>
          <a:xfrm>
            <a:off x="5056286" y="6405399"/>
            <a:ext cx="7200000" cy="648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E825CAA-683A-4303-8B42-D1C574CFBA05}"/>
              </a:ext>
            </a:extLst>
          </p:cNvPr>
          <p:cNvSpPr/>
          <p:nvPr/>
        </p:nvSpPr>
        <p:spPr>
          <a:xfrm>
            <a:off x="5056288" y="5639249"/>
            <a:ext cx="7200000" cy="64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89562E5-E12D-4B46-A23A-2FD5EAEA14DA}"/>
              </a:ext>
            </a:extLst>
          </p:cNvPr>
          <p:cNvSpPr/>
          <p:nvPr/>
        </p:nvSpPr>
        <p:spPr>
          <a:xfrm>
            <a:off x="5056285" y="4896160"/>
            <a:ext cx="7200000" cy="64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9C24B1C-6AC1-427C-8701-0195A8168C0D}"/>
              </a:ext>
            </a:extLst>
          </p:cNvPr>
          <p:cNvSpPr/>
          <p:nvPr/>
        </p:nvSpPr>
        <p:spPr>
          <a:xfrm>
            <a:off x="5171240" y="7967008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«Ничего не радует» — 7</a:t>
            </a:r>
            <a:endParaRPr lang="ru-RU" sz="4800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33D0357-74BB-4C26-9EF4-0790FE7B0970}"/>
              </a:ext>
            </a:extLst>
          </p:cNvPr>
          <p:cNvSpPr/>
          <p:nvPr/>
        </p:nvSpPr>
        <p:spPr>
          <a:xfrm>
            <a:off x="3219507" y="2863814"/>
            <a:ext cx="10959927" cy="1737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	Какие фразы чаще всего произносят выгорающие педагоги?</a:t>
            </a:r>
            <a:endParaRPr lang="ru-RU" sz="4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9F32E5F-FC3F-46C8-9AB3-BD9A02DE1A24}"/>
              </a:ext>
            </a:extLst>
          </p:cNvPr>
          <p:cNvSpPr/>
          <p:nvPr/>
        </p:nvSpPr>
        <p:spPr>
          <a:xfrm>
            <a:off x="5171240" y="5626095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«Я больше не могу»— 25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D541DB5-6BC0-4F9A-A380-0BD7C2955415}"/>
              </a:ext>
            </a:extLst>
          </p:cNvPr>
          <p:cNvSpPr/>
          <p:nvPr/>
        </p:nvSpPr>
        <p:spPr>
          <a:xfrm>
            <a:off x="5171240" y="6362700"/>
            <a:ext cx="7560000" cy="7920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«Опять эта работа» — 18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3B088EDA-5FA5-40A2-AF4B-AA48B3FC1644}"/>
              </a:ext>
            </a:extLst>
          </p:cNvPr>
          <p:cNvSpPr/>
          <p:nvPr/>
        </p:nvSpPr>
        <p:spPr>
          <a:xfrm>
            <a:off x="5171240" y="7124700"/>
            <a:ext cx="7560000" cy="74347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«Хочу в отпуск» — 12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2C408268-4F8F-42D2-B18A-F4F56AF09B17}"/>
              </a:ext>
            </a:extLst>
          </p:cNvPr>
          <p:cNvSpPr/>
          <p:nvPr/>
        </p:nvSpPr>
        <p:spPr>
          <a:xfrm>
            <a:off x="5171240" y="4877590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«За что мне это?» — 35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3C9F0A5-A0A1-4A11-9E25-B848E15977DD}"/>
              </a:ext>
            </a:extLst>
          </p:cNvPr>
          <p:cNvSpPr/>
          <p:nvPr/>
        </p:nvSpPr>
        <p:spPr>
          <a:xfrm>
            <a:off x="5056284" y="8751311"/>
            <a:ext cx="7200000" cy="6480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ACF0573A-497C-4074-99D0-ED61543F06DA}"/>
              </a:ext>
            </a:extLst>
          </p:cNvPr>
          <p:cNvSpPr/>
          <p:nvPr/>
        </p:nvSpPr>
        <p:spPr>
          <a:xfrm>
            <a:off x="5171240" y="8716102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«Мне всё равно» — 3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76238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6842" y="-1130971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0" y="0"/>
                </a:moveTo>
                <a:lnTo>
                  <a:pt x="7168262" y="0"/>
                </a:lnTo>
                <a:lnTo>
                  <a:pt x="7168262" y="2302804"/>
                </a:lnTo>
                <a:lnTo>
                  <a:pt x="0" y="23028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0" y="0"/>
                </a:moveTo>
                <a:lnTo>
                  <a:pt x="8693879" y="0"/>
                </a:lnTo>
                <a:lnTo>
                  <a:pt x="8693879" y="3100817"/>
                </a:lnTo>
                <a:lnTo>
                  <a:pt x="0" y="310081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0906582" y="-917924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7168261" y="0"/>
                </a:moveTo>
                <a:lnTo>
                  <a:pt x="0" y="0"/>
                </a:lnTo>
                <a:lnTo>
                  <a:pt x="0" y="2302804"/>
                </a:lnTo>
                <a:lnTo>
                  <a:pt x="7168261" y="2302804"/>
                </a:lnTo>
                <a:lnTo>
                  <a:pt x="716826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9594121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8693879" y="0"/>
                </a:moveTo>
                <a:lnTo>
                  <a:pt x="0" y="0"/>
                </a:lnTo>
                <a:lnTo>
                  <a:pt x="0" y="3100817"/>
                </a:lnTo>
                <a:lnTo>
                  <a:pt x="8693879" y="3100817"/>
                </a:lnTo>
                <a:lnTo>
                  <a:pt x="869387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7941533" y="0"/>
            <a:ext cx="2374498" cy="2374498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 t="-220" b="-220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14108454" y="6233522"/>
            <a:ext cx="4450437" cy="4114800"/>
          </a:xfrm>
          <a:custGeom>
            <a:avLst/>
            <a:gdLst/>
            <a:ahLst/>
            <a:cxnLst/>
            <a:rect l="l" t="t" r="r" b="b"/>
            <a:pathLst>
              <a:path w="4450437" h="4114800">
                <a:moveTo>
                  <a:pt x="0" y="0"/>
                </a:moveTo>
                <a:lnTo>
                  <a:pt x="4450437" y="0"/>
                </a:lnTo>
                <a:lnTo>
                  <a:pt x="44504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BAB52B8-C916-4D03-8D9E-3D07BF7268BD}"/>
              </a:ext>
            </a:extLst>
          </p:cNvPr>
          <p:cNvSpPr/>
          <p:nvPr/>
        </p:nvSpPr>
        <p:spPr>
          <a:xfrm>
            <a:off x="4876800" y="8052649"/>
            <a:ext cx="7200000" cy="648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D14239B-EDAA-43A4-B7AE-330710DB4165}"/>
              </a:ext>
            </a:extLst>
          </p:cNvPr>
          <p:cNvSpPr/>
          <p:nvPr/>
        </p:nvSpPr>
        <p:spPr>
          <a:xfrm>
            <a:off x="4876800" y="7267968"/>
            <a:ext cx="7200000" cy="648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C6560EC-340C-4E03-BB7E-799AE0FB78B9}"/>
              </a:ext>
            </a:extLst>
          </p:cNvPr>
          <p:cNvSpPr/>
          <p:nvPr/>
        </p:nvSpPr>
        <p:spPr>
          <a:xfrm>
            <a:off x="4876801" y="6474242"/>
            <a:ext cx="7200000" cy="648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596F464-61EE-477F-A2FF-D0CE8CFC4075}"/>
              </a:ext>
            </a:extLst>
          </p:cNvPr>
          <p:cNvSpPr/>
          <p:nvPr/>
        </p:nvSpPr>
        <p:spPr>
          <a:xfrm>
            <a:off x="4876803" y="5708092"/>
            <a:ext cx="7200000" cy="64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FFF8691-9C44-4F9A-851C-1F9096F22768}"/>
              </a:ext>
            </a:extLst>
          </p:cNvPr>
          <p:cNvSpPr/>
          <p:nvPr/>
        </p:nvSpPr>
        <p:spPr>
          <a:xfrm>
            <a:off x="4876800" y="4965003"/>
            <a:ext cx="7200000" cy="64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B13B466-73BE-4AB5-A559-DD2CCCD60111}"/>
              </a:ext>
            </a:extLst>
          </p:cNvPr>
          <p:cNvSpPr/>
          <p:nvPr/>
        </p:nvSpPr>
        <p:spPr>
          <a:xfrm>
            <a:off x="4991755" y="8035851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смена деятельности — 7</a:t>
            </a:r>
            <a:endParaRPr lang="ru-RU" sz="4800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5C2B9A7-4764-421B-996A-BBC5489C76C2}"/>
              </a:ext>
            </a:extLst>
          </p:cNvPr>
          <p:cNvSpPr/>
          <p:nvPr/>
        </p:nvSpPr>
        <p:spPr>
          <a:xfrm>
            <a:off x="2996836" y="3109180"/>
            <a:ext cx="10959927" cy="1737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	Что может помочь предотвратить выгорание?</a:t>
            </a:r>
            <a:endParaRPr lang="ru-RU" sz="4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1718A2EC-9876-4FBE-B105-1C642528D169}"/>
              </a:ext>
            </a:extLst>
          </p:cNvPr>
          <p:cNvSpPr/>
          <p:nvPr/>
        </p:nvSpPr>
        <p:spPr>
          <a:xfrm>
            <a:off x="4991755" y="5694938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поддержка коллег — 28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8411BCF-D26A-4E80-8601-C5D6F27352E6}"/>
              </a:ext>
            </a:extLst>
          </p:cNvPr>
          <p:cNvSpPr/>
          <p:nvPr/>
        </p:nvSpPr>
        <p:spPr>
          <a:xfrm>
            <a:off x="4991755" y="6438900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хобби вне работы — 20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2252B9C-9622-4492-9309-83B7C430219A}"/>
              </a:ext>
            </a:extLst>
          </p:cNvPr>
          <p:cNvSpPr/>
          <p:nvPr/>
        </p:nvSpPr>
        <p:spPr>
          <a:xfrm>
            <a:off x="4991755" y="7261102"/>
            <a:ext cx="7560000" cy="74347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консультации психолога — 10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3AED4FA-95AE-4C5E-89F2-5E39CEA97238}"/>
              </a:ext>
            </a:extLst>
          </p:cNvPr>
          <p:cNvSpPr/>
          <p:nvPr/>
        </p:nvSpPr>
        <p:spPr>
          <a:xfrm>
            <a:off x="4991755" y="4946433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регулярный отпуск — 35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69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6842" y="-1130971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0" y="0"/>
                </a:moveTo>
                <a:lnTo>
                  <a:pt x="7168262" y="0"/>
                </a:lnTo>
                <a:lnTo>
                  <a:pt x="7168262" y="2302804"/>
                </a:lnTo>
                <a:lnTo>
                  <a:pt x="0" y="23028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0" y="0"/>
                </a:moveTo>
                <a:lnTo>
                  <a:pt x="8693879" y="0"/>
                </a:lnTo>
                <a:lnTo>
                  <a:pt x="8693879" y="3100817"/>
                </a:lnTo>
                <a:lnTo>
                  <a:pt x="0" y="310081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0906582" y="-917924"/>
            <a:ext cx="7168262" cy="2302804"/>
          </a:xfrm>
          <a:custGeom>
            <a:avLst/>
            <a:gdLst/>
            <a:ahLst/>
            <a:cxnLst/>
            <a:rect l="l" t="t" r="r" b="b"/>
            <a:pathLst>
              <a:path w="7168262" h="2302804">
                <a:moveTo>
                  <a:pt x="7168261" y="0"/>
                </a:moveTo>
                <a:lnTo>
                  <a:pt x="0" y="0"/>
                </a:lnTo>
                <a:lnTo>
                  <a:pt x="0" y="2302804"/>
                </a:lnTo>
                <a:lnTo>
                  <a:pt x="7168261" y="2302804"/>
                </a:lnTo>
                <a:lnTo>
                  <a:pt x="716826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9594121" y="-378575"/>
            <a:ext cx="8693879" cy="3100817"/>
          </a:xfrm>
          <a:custGeom>
            <a:avLst/>
            <a:gdLst/>
            <a:ahLst/>
            <a:cxnLst/>
            <a:rect l="l" t="t" r="r" b="b"/>
            <a:pathLst>
              <a:path w="8693879" h="3100817">
                <a:moveTo>
                  <a:pt x="8693879" y="0"/>
                </a:moveTo>
                <a:lnTo>
                  <a:pt x="0" y="0"/>
                </a:lnTo>
                <a:lnTo>
                  <a:pt x="0" y="3100817"/>
                </a:lnTo>
                <a:lnTo>
                  <a:pt x="8693879" y="3100817"/>
                </a:lnTo>
                <a:lnTo>
                  <a:pt x="869387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7941533" y="0"/>
            <a:ext cx="2374498" cy="2374498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 t="-220" b="-220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14108454" y="6233522"/>
            <a:ext cx="4450437" cy="4114800"/>
          </a:xfrm>
          <a:custGeom>
            <a:avLst/>
            <a:gdLst/>
            <a:ahLst/>
            <a:cxnLst/>
            <a:rect l="l" t="t" r="r" b="b"/>
            <a:pathLst>
              <a:path w="4450437" h="4114800">
                <a:moveTo>
                  <a:pt x="0" y="0"/>
                </a:moveTo>
                <a:lnTo>
                  <a:pt x="4450437" y="0"/>
                </a:lnTo>
                <a:lnTo>
                  <a:pt x="44504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4B40F01-EF4D-4151-A0E6-CD87CF386D9F}"/>
              </a:ext>
            </a:extLst>
          </p:cNvPr>
          <p:cNvSpPr/>
          <p:nvPr/>
        </p:nvSpPr>
        <p:spPr>
          <a:xfrm>
            <a:off x="5447645" y="8011762"/>
            <a:ext cx="7200000" cy="648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735EACE-E57A-4475-B744-D6CEB3DC5105}"/>
              </a:ext>
            </a:extLst>
          </p:cNvPr>
          <p:cNvSpPr/>
          <p:nvPr/>
        </p:nvSpPr>
        <p:spPr>
          <a:xfrm>
            <a:off x="5447645" y="7227081"/>
            <a:ext cx="7200000" cy="648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D0626E0-7FCC-44D3-A4C7-75B6A6F072AF}"/>
              </a:ext>
            </a:extLst>
          </p:cNvPr>
          <p:cNvSpPr/>
          <p:nvPr/>
        </p:nvSpPr>
        <p:spPr>
          <a:xfrm>
            <a:off x="5447646" y="6433355"/>
            <a:ext cx="7200000" cy="648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98D85A7-BAF0-4584-BF73-07B0AC4791FF}"/>
              </a:ext>
            </a:extLst>
          </p:cNvPr>
          <p:cNvSpPr/>
          <p:nvPr/>
        </p:nvSpPr>
        <p:spPr>
          <a:xfrm>
            <a:off x="5447648" y="5667205"/>
            <a:ext cx="7200000" cy="64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DC439A6-BA3A-4507-A660-A451CF01B626}"/>
              </a:ext>
            </a:extLst>
          </p:cNvPr>
          <p:cNvSpPr/>
          <p:nvPr/>
        </p:nvSpPr>
        <p:spPr>
          <a:xfrm>
            <a:off x="5447645" y="4924116"/>
            <a:ext cx="7200000" cy="64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ED1CF9D-DC07-43E6-B2C4-90A2926B9896}"/>
              </a:ext>
            </a:extLst>
          </p:cNvPr>
          <p:cNvSpPr/>
          <p:nvPr/>
        </p:nvSpPr>
        <p:spPr>
          <a:xfrm>
            <a:off x="5562600" y="7994964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улыбка ученика — 5</a:t>
            </a:r>
            <a:endParaRPr lang="ru-RU" sz="4800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1F30624-0DBB-4340-917B-B1ABCD8D435B}"/>
              </a:ext>
            </a:extLst>
          </p:cNvPr>
          <p:cNvSpPr/>
          <p:nvPr/>
        </p:nvSpPr>
        <p:spPr>
          <a:xfrm>
            <a:off x="4295273" y="2935878"/>
            <a:ext cx="9697453" cy="1737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	Что может мгновенно поднять настроение педагогу?</a:t>
            </a:r>
            <a:endParaRPr lang="ru-RU" sz="4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4FBB9F55-2C16-4BD5-A36D-13F066B51317}"/>
              </a:ext>
            </a:extLst>
          </p:cNvPr>
          <p:cNvSpPr/>
          <p:nvPr/>
        </p:nvSpPr>
        <p:spPr>
          <a:xfrm>
            <a:off x="5562600" y="5654051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вкусная еда — 30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F7505BE-CD1F-42E3-A2A1-DE114298C347}"/>
              </a:ext>
            </a:extLst>
          </p:cNvPr>
          <p:cNvSpPr/>
          <p:nvPr/>
        </p:nvSpPr>
        <p:spPr>
          <a:xfrm>
            <a:off x="5562600" y="6362700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неожиданный выходной — 20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8F3DCB2-663C-47BD-B6E5-9C430ABCF7E2}"/>
              </a:ext>
            </a:extLst>
          </p:cNvPr>
          <p:cNvSpPr/>
          <p:nvPr/>
        </p:nvSpPr>
        <p:spPr>
          <a:xfrm>
            <a:off x="5562600" y="7220215"/>
            <a:ext cx="7560000" cy="74347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благодарность родителя — 10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95D5FA19-0805-45AA-8B93-B997A11FA2F6}"/>
              </a:ext>
            </a:extLst>
          </p:cNvPr>
          <p:cNvSpPr/>
          <p:nvPr/>
        </p:nvSpPr>
        <p:spPr>
          <a:xfrm>
            <a:off x="5562600" y="4905546"/>
            <a:ext cx="7560000" cy="7554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  <a:buSzPts val="1000"/>
              <a:tabLst>
                <a:tab pos="91440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смешной случай на уроке — 35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38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443</Words>
  <Application>Microsoft Office PowerPoint</Application>
  <PresentationFormat>Произвольный</PresentationFormat>
  <Paragraphs>65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Calibri</vt:lpstr>
      <vt:lpstr>Algerian</vt:lpstr>
      <vt:lpstr>Cambria</vt:lpstr>
      <vt:lpstr>Eastman Alt Pack Bold</vt:lpstr>
      <vt:lpstr>Eastman Alt Pack</vt:lpstr>
      <vt:lpstr>Arial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</dc:title>
  <cp:lastModifiedBy>user</cp:lastModifiedBy>
  <cp:revision>17</cp:revision>
  <dcterms:created xsi:type="dcterms:W3CDTF">2006-08-16T00:00:00Z</dcterms:created>
  <dcterms:modified xsi:type="dcterms:W3CDTF">2026-04-17T04:35:49Z</dcterms:modified>
  <dc:identifier>DAGXX92N6GE</dc:identifier>
</cp:coreProperties>
</file>